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70" r:id="rId7"/>
    <p:sldId id="269" r:id="rId8"/>
    <p:sldId id="262" r:id="rId9"/>
    <p:sldId id="271" r:id="rId10"/>
    <p:sldId id="272" r:id="rId11"/>
    <p:sldId id="273" r:id="rId12"/>
    <p:sldId id="264" r:id="rId13"/>
    <p:sldId id="267" r:id="rId14"/>
    <p:sldId id="265" r:id="rId15"/>
    <p:sldId id="266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9A835E-CC7D-8BC7-9A9D-CC9E3088DF49}" v="10" dt="2024-07-15T12:59:13.507"/>
    <p1510:client id="{DB16ADDD-2BA5-66C1-F7D6-14E35E3E4D06}" v="32" dt="2024-07-15T13:15:57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278" autoAdjust="0"/>
  </p:normalViewPr>
  <p:slideViewPr>
    <p:cSldViewPr snapToGrid="0">
      <p:cViewPr varScale="1">
        <p:scale>
          <a:sx n="80" d="100"/>
          <a:sy n="80" d="100"/>
        </p:scale>
        <p:origin x="1820" y="-7020"/>
      </p:cViewPr>
      <p:guideLst>
        <p:guide orient="horz" pos="21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FD0C2-80C4-4710-8C4C-6A9B10D21966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61A7B-B8AD-4BA8-946F-AA20E02CE2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215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ai-services/ai-content-safety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ai-services/ai-content-safety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ai-services/ai-content-safety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ai-services/ai-content-safety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happening with your data?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61A7B-B8AD-4BA8-946F-AA20E02CE23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609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user asks things we don’t want to answer, we can fix that a bit by prompt engineering</a:t>
            </a:r>
          </a:p>
          <a:p>
            <a:r>
              <a:rPr lang="en-US" dirty="0"/>
              <a:t>What if the user tries to manipulate your prompt</a:t>
            </a:r>
          </a:p>
          <a:p>
            <a:r>
              <a:rPr lang="en-US" dirty="0"/>
              <a:t>What if the user is asking questions about your products</a:t>
            </a:r>
          </a:p>
          <a:p>
            <a:r>
              <a:rPr lang="en-US" dirty="0"/>
              <a:t>What if the user wants to speak a human?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61A7B-B8AD-4BA8-946F-AA20E02CE23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1324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user asks things we don’t want to answer, we can fix that a bit by prompt engineering</a:t>
            </a:r>
          </a:p>
          <a:p>
            <a:r>
              <a:rPr lang="en-US" dirty="0"/>
              <a:t>What if the user tries to manipulate your prompt</a:t>
            </a:r>
          </a:p>
          <a:p>
            <a:r>
              <a:rPr lang="en-US" dirty="0"/>
              <a:t>What if the user is asking questions about your products</a:t>
            </a:r>
          </a:p>
          <a:p>
            <a:r>
              <a:rPr lang="en-US" dirty="0"/>
              <a:t>What if the user wants to speak a human?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61A7B-B8AD-4BA8-946F-AA20E02CE23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808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Detection of Harmful Content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: Azure AI Content Safety monitors both user-generated and AI-generated content, detecting potential risks, threats, and quality issues in text, images, and multimodal content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Safety for Foundation Models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It safeguards generative AI applications by identifying and mitigating harmful content and risks in user prompts and AI-generated outputs.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Features include prompt shields to block prompt injection attacks,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groundedness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 detection, and protected material detection for copyrighted content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Customizable Content Filters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Configure content filters to align with responsible AI policies, community guidelines, or specific application scenarios.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Adjust severity thresholds for hate, violence, self-harm, and sexual categories, and create custom blocklists with specific terms and keywords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Seamless Integration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Azure AI Content Safety operates uniformly across foundation models, including Azure OpenAI Service, or via the Azure AI Content Safety API.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It ensures flexibility and compatibility without compromising safety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Security and Compliance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Microsoft invests significantly in cybersecurity research and development, with over 3,500 security experts dedicated to data security and privacy.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Azure AI Content Safety adheres to comprehensive security standards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61A7B-B8AD-4BA8-946F-AA20E02CE23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789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Detection of Harmful Content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: Azure AI Content Safety monitors both user-generated and AI-generated content, detecting potential risks, threats, and quality issues in text, images, and multimodal content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Safety for Foundation Models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It safeguards generative AI applications by identifying and mitigating harmful content and risks in user prompts and AI-generated outputs.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Features include prompt shields to block prompt injection attacks,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groundedness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 detection, and protected material detection for copyrighted content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Customizable Content Filters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Configure content filters to align with responsible AI policies, community guidelines, or specific application scenarios.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Adjust severity thresholds for hate, violence, self-harm, and sexual categories, and create custom blocklists with specific terms and keywords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Seamless Integration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Azure AI Content Safety operates uniformly across foundation models, including Azure OpenAI Service, or via the Azure AI Content Safety API.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It ensures flexibility and compatibility without compromising safety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Security and Compliance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Microsoft invests significantly in cybersecurity research and development, with over 3,500 security experts dedicated to data security and privacy.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Azure AI Content Safety adheres to comprehensive security standards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61A7B-B8AD-4BA8-946F-AA20E02CE23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807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Detection of Harmful Content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: Azure AI Content Safety monitors both user-generated and AI-generated content, detecting potential risks, threats, and quality issues in text, images, and multimodal content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Safety for Foundation Models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It safeguards generative AI applications by identifying and mitigating harmful content and risks in user prompts and AI-generated outputs.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Features include prompt shields to block prompt injection attacks,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groundedness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 detection, and protected material detection for copyrighted content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Customizable Content Filters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Configure content filters to align with responsible AI policies, community guidelines, or specific application scenarios.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Adjust severity thresholds for hate, violence, self-harm, and sexual categories, and create custom blocklists with specific terms and keywords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Seamless Integration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Azure AI Content Safety operates uniformly across foundation models, including Azure OpenAI Service, or via the Azure AI Content Safety API.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It ensures flexibility and compatibility without compromising safety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Security and Compliance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Microsoft invests significantly in cybersecurity research and development, with over 3,500 security experts dedicated to data security and privacy.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Azure AI Content Safety adheres to comprehensive security standards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61A7B-B8AD-4BA8-946F-AA20E02CE236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1694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Detection of Harmful Content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: Azure AI Content Safety monitors both user-generated and AI-generated content, detecting potential risks, threats, and quality issues in text, images, and multimodal content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Safety for Foundation Models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It safeguards generative AI applications by identifying and mitigating harmful content and risks in user prompts and AI-generated outputs.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Features include prompt shields to block prompt injection attacks,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groundedness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 detection, and protected material detection for copyrighted content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Customizable Content Filters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Configure content filters to align with responsible AI policies, community guidelines, or specific application scenarios.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Adjust severity thresholds for hate, violence, self-harm, and sexual categories, and create custom blocklists with specific terms and keywords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Seamless Integration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Azure AI Content Safety operates uniformly across foundation models, including Azure OpenAI Service, or via the Azure AI Content Safety API.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It ensures flexibility and compatibility without compromising safety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Security and Compliance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: Microsoft invests significantly in cybersecurity research and development, with over 3,500 security experts dedicated to data security and privacy.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Azure AI Content Safety adheres to comprehensive security standards</a:t>
            </a:r>
            <a:r>
              <a:rPr lang="en-US" b="0" i="0" baseline="3000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.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61A7B-B8AD-4BA8-946F-AA20E02CE236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624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sammydeprez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x.com/sammydeprez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14300"/>
            <a:ext cx="18288000" cy="1066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7529" y="4217382"/>
            <a:ext cx="8115107" cy="2220919"/>
          </a:xfrm>
          <a:custGeom>
            <a:avLst/>
            <a:gdLst/>
            <a:ahLst/>
            <a:cxnLst/>
            <a:rect l="l" t="t" r="r" b="b"/>
            <a:pathLst>
              <a:path w="8115107" h="2220919">
                <a:moveTo>
                  <a:pt x="0" y="0"/>
                </a:moveTo>
                <a:lnTo>
                  <a:pt x="8115107" y="0"/>
                </a:lnTo>
                <a:lnTo>
                  <a:pt x="8115107" y="2220919"/>
                </a:lnTo>
                <a:lnTo>
                  <a:pt x="0" y="2220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28" t="-3602" b="-36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4207637" y="-6871386"/>
            <a:ext cx="16677963" cy="45630420"/>
          </a:xfrm>
          <a:custGeom>
            <a:avLst/>
            <a:gdLst/>
            <a:ahLst/>
            <a:cxnLst/>
            <a:rect l="l" t="t" r="r" b="b"/>
            <a:pathLst>
              <a:path w="16677963" h="45630420">
                <a:moveTo>
                  <a:pt x="16677963" y="0"/>
                </a:moveTo>
                <a:lnTo>
                  <a:pt x="0" y="0"/>
                </a:lnTo>
                <a:lnTo>
                  <a:pt x="0" y="45630420"/>
                </a:lnTo>
                <a:lnTo>
                  <a:pt x="16677963" y="45630420"/>
                </a:lnTo>
                <a:lnTo>
                  <a:pt x="166779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9600" y="0"/>
            <a:ext cx="3810000" cy="1333500"/>
          </a:xfrm>
          <a:custGeom>
            <a:avLst/>
            <a:gdLst/>
            <a:ahLst/>
            <a:cxnLst/>
            <a:rect l="l" t="t" r="r" b="b"/>
            <a:pathLst>
              <a:path w="3593697" h="1325278">
                <a:moveTo>
                  <a:pt x="0" y="0"/>
                </a:moveTo>
                <a:lnTo>
                  <a:pt x="3593697" y="0"/>
                </a:lnTo>
                <a:lnTo>
                  <a:pt x="3593697" y="1325278"/>
                </a:lnTo>
                <a:lnTo>
                  <a:pt x="0" y="13252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92870" y="9890733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77042" y="3183116"/>
            <a:ext cx="8189916" cy="124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7"/>
              </a:lnSpc>
            </a:pPr>
            <a:r>
              <a:rPr lang="en-US" sz="8497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EXPERTS LIVE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10004" y="4217382"/>
            <a:ext cx="1512284" cy="1923666"/>
            <a:chOff x="0" y="0"/>
            <a:chExt cx="2637790" cy="33553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7790" cy="3355340"/>
            </a:xfrm>
            <a:custGeom>
              <a:avLst/>
              <a:gdLst/>
              <a:ahLst/>
              <a:cxnLst/>
              <a:rect l="l" t="t" r="r" b="b"/>
              <a:pathLst>
                <a:path w="2637790" h="3355340">
                  <a:moveTo>
                    <a:pt x="788670" y="0"/>
                  </a:moveTo>
                  <a:lnTo>
                    <a:pt x="0" y="0"/>
                  </a:lnTo>
                  <a:lnTo>
                    <a:pt x="0" y="3355340"/>
                  </a:lnTo>
                  <a:lnTo>
                    <a:pt x="788670" y="3355340"/>
                  </a:lnTo>
                  <a:lnTo>
                    <a:pt x="788670" y="2485390"/>
                  </a:lnTo>
                  <a:lnTo>
                    <a:pt x="1131570" y="2049780"/>
                  </a:lnTo>
                  <a:lnTo>
                    <a:pt x="1747520" y="3355340"/>
                  </a:lnTo>
                  <a:lnTo>
                    <a:pt x="2630170" y="3355340"/>
                  </a:lnTo>
                  <a:lnTo>
                    <a:pt x="1653540" y="1393190"/>
                  </a:lnTo>
                  <a:lnTo>
                    <a:pt x="2637790" y="0"/>
                  </a:lnTo>
                  <a:lnTo>
                    <a:pt x="1737360" y="0"/>
                  </a:lnTo>
                  <a:lnTo>
                    <a:pt x="788670" y="1369060"/>
                  </a:lnTo>
                  <a:close/>
                </a:path>
              </a:pathLst>
            </a:custGeom>
            <a:blipFill>
              <a:blip r:embed="rId9"/>
              <a:stretch>
                <a:fillRect l="-24278" r="-242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88289" y="4260705"/>
            <a:ext cx="1148059" cy="1765525"/>
            <a:chOff x="0" y="0"/>
            <a:chExt cx="2181860" cy="33553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l="l" t="t" r="r" b="b"/>
              <a:pathLst>
                <a:path w="2181860" h="335534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9"/>
              <a:stretch>
                <a:fillRect l="-39800" r="-398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03971" y="4260705"/>
            <a:ext cx="1283317" cy="1861902"/>
            <a:chOff x="0" y="0"/>
            <a:chExt cx="2312670" cy="33553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l="l" t="t" r="r" b="b"/>
              <a:pathLst>
                <a:path w="2312670" h="335534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blipFill>
              <a:blip r:embed="rId9"/>
              <a:stretch>
                <a:fillRect l="-34721" r="-347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87288" y="4251484"/>
            <a:ext cx="1552244" cy="1880344"/>
            <a:chOff x="0" y="0"/>
            <a:chExt cx="2769870" cy="33553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69870" cy="3355340"/>
            </a:xfrm>
            <a:custGeom>
              <a:avLst/>
              <a:gdLst/>
              <a:ahLst/>
              <a:cxnLst/>
              <a:rect l="l" t="t" r="r" b="b"/>
              <a:pathLst>
                <a:path w="2769870" h="3355340">
                  <a:moveTo>
                    <a:pt x="1399540" y="1243330"/>
                  </a:moveTo>
                  <a:lnTo>
                    <a:pt x="839470" y="0"/>
                  </a:lnTo>
                  <a:lnTo>
                    <a:pt x="0" y="0"/>
                  </a:lnTo>
                  <a:lnTo>
                    <a:pt x="995680" y="2087880"/>
                  </a:lnTo>
                  <a:lnTo>
                    <a:pt x="995680" y="3355340"/>
                  </a:lnTo>
                  <a:lnTo>
                    <a:pt x="1779270" y="3355340"/>
                  </a:lnTo>
                  <a:lnTo>
                    <a:pt x="1779270" y="2087880"/>
                  </a:lnTo>
                  <a:lnTo>
                    <a:pt x="2769870" y="0"/>
                  </a:lnTo>
                  <a:lnTo>
                    <a:pt x="1957070" y="0"/>
                  </a:lnTo>
                  <a:close/>
                </a:path>
              </a:pathLst>
            </a:custGeom>
            <a:blipFill>
              <a:blip r:embed="rId9"/>
              <a:stretch>
                <a:fillRect l="-20736" r="-207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16127" y="4217382"/>
            <a:ext cx="1571959" cy="1808848"/>
            <a:chOff x="0" y="0"/>
            <a:chExt cx="2915920" cy="33553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l="l" t="t" r="r" b="b"/>
              <a:pathLst>
                <a:path w="2915920" h="335661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9"/>
              <a:stretch>
                <a:fillRect l="-17219" r="-172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85955" y="9098267"/>
            <a:ext cx="4504491" cy="68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4"/>
              </a:lnSpc>
            </a:pPr>
            <a:r>
              <a:rPr lang="en-US" sz="1974" spc="924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26TH JULY 2024 NAIROBI, KENYA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9439" y="-246276"/>
            <a:ext cx="2339722" cy="10533276"/>
            <a:chOff x="0" y="0"/>
            <a:chExt cx="616223" cy="2774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223" cy="2774196"/>
            </a:xfrm>
            <a:custGeom>
              <a:avLst/>
              <a:gdLst/>
              <a:ahLst/>
              <a:cxnLst/>
              <a:rect l="l" t="t" r="r" b="b"/>
              <a:pathLst>
                <a:path w="616223" h="2774196">
                  <a:moveTo>
                    <a:pt x="0" y="0"/>
                  </a:moveTo>
                  <a:lnTo>
                    <a:pt x="616223" y="0"/>
                  </a:lnTo>
                  <a:lnTo>
                    <a:pt x="616223" y="2774196"/>
                  </a:lnTo>
                  <a:lnTo>
                    <a:pt x="0" y="2774196"/>
                  </a:lnTo>
                  <a:close/>
                </a:path>
              </a:pathLst>
            </a:custGeom>
            <a:gradFill rotWithShape="1">
              <a:gsLst>
                <a:gs pos="0">
                  <a:srgbClr val="1F87C9">
                    <a:alpha val="52000"/>
                  </a:srgbClr>
                </a:gs>
                <a:gs pos="50000">
                  <a:srgbClr val="95C6D9">
                    <a:alpha val="52000"/>
                  </a:srgbClr>
                </a:gs>
                <a:gs pos="100000">
                  <a:srgbClr val="C8E1E7">
                    <a:alpha val="5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223" cy="2812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6178" y="2637699"/>
            <a:ext cx="800349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743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5146" y="4824472"/>
            <a:ext cx="5983883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 Response Models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7EFD215-B5B8-6E73-91AB-877F363E6DB4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0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9439" y="-246276"/>
            <a:ext cx="2339722" cy="10533276"/>
            <a:chOff x="0" y="0"/>
            <a:chExt cx="616223" cy="2774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223" cy="2774196"/>
            </a:xfrm>
            <a:custGeom>
              <a:avLst/>
              <a:gdLst/>
              <a:ahLst/>
              <a:cxnLst/>
              <a:rect l="l" t="t" r="r" b="b"/>
              <a:pathLst>
                <a:path w="616223" h="2774196">
                  <a:moveTo>
                    <a:pt x="0" y="0"/>
                  </a:moveTo>
                  <a:lnTo>
                    <a:pt x="616223" y="0"/>
                  </a:lnTo>
                  <a:lnTo>
                    <a:pt x="616223" y="2774196"/>
                  </a:lnTo>
                  <a:lnTo>
                    <a:pt x="0" y="2774196"/>
                  </a:lnTo>
                  <a:close/>
                </a:path>
              </a:pathLst>
            </a:custGeom>
            <a:gradFill rotWithShape="1">
              <a:gsLst>
                <a:gs pos="0">
                  <a:srgbClr val="1F87C9">
                    <a:alpha val="52000"/>
                  </a:srgbClr>
                </a:gs>
                <a:gs pos="50000">
                  <a:srgbClr val="95C6D9">
                    <a:alpha val="52000"/>
                  </a:srgbClr>
                </a:gs>
                <a:gs pos="100000">
                  <a:srgbClr val="C8E1E7">
                    <a:alpha val="5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223" cy="2812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6178" y="2637699"/>
            <a:ext cx="800349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743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5146" y="4824472"/>
            <a:ext cx="5983883" cy="226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Ensuring Reliable LLM Outputs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Mitigating Bias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Enhancing LLM Safety and Ethical Use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Protecting Sensitive Data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Optimizing LLM Performance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7EFD215-B5B8-6E73-91AB-877F363E6DB4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62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923802" y="4397614"/>
            <a:ext cx="6364198" cy="5889386"/>
            <a:chOff x="0" y="0"/>
            <a:chExt cx="1676167" cy="15511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6167" cy="1551114"/>
            </a:xfrm>
            <a:custGeom>
              <a:avLst/>
              <a:gdLst/>
              <a:ahLst/>
              <a:cxnLst/>
              <a:rect l="l" t="t" r="r" b="b"/>
              <a:pathLst>
                <a:path w="1676167" h="1551114">
                  <a:moveTo>
                    <a:pt x="0" y="0"/>
                  </a:moveTo>
                  <a:lnTo>
                    <a:pt x="1676167" y="0"/>
                  </a:lnTo>
                  <a:lnTo>
                    <a:pt x="1676167" y="1551114"/>
                  </a:lnTo>
                  <a:lnTo>
                    <a:pt x="0" y="1551114"/>
                  </a:lnTo>
                  <a:close/>
                </a:path>
              </a:pathLst>
            </a:custGeom>
            <a:gradFill rotWithShape="1">
              <a:gsLst>
                <a:gs pos="0">
                  <a:srgbClr val="1F87C9">
                    <a:alpha val="79000"/>
                  </a:srgbClr>
                </a:gs>
                <a:gs pos="50000">
                  <a:srgbClr val="95C6D9">
                    <a:alpha val="79000"/>
                  </a:srgbClr>
                </a:gs>
                <a:gs pos="100000">
                  <a:srgbClr val="C8E1E7">
                    <a:alpha val="79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76167" cy="1589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963303"/>
            <a:ext cx="5797260" cy="140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77"/>
              </a:lnSpc>
            </a:pPr>
            <a:r>
              <a:rPr lang="en-US" sz="8269">
                <a:solidFill>
                  <a:srgbClr val="2C3A7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-1123064"/>
            <a:ext cx="3134328" cy="3471925"/>
            <a:chOff x="0" y="0"/>
            <a:chExt cx="825502" cy="914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95C6D9">
                    <a:alpha val="72000"/>
                  </a:srgbClr>
                </a:gs>
                <a:gs pos="100000">
                  <a:srgbClr val="4097B8">
                    <a:alpha val="7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0" y="9593650"/>
            <a:ext cx="9144000" cy="4564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038725"/>
            <a:ext cx="7335661" cy="144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2"/>
              </a:lnSpc>
            </a:pPr>
            <a:r>
              <a:rPr lang="en-US" sz="2400" b="1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LLM applications </a:t>
            </a: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operate in complex environments, and protecting them requires a multifaceted approach.</a:t>
            </a:r>
          </a:p>
        </p:txBody>
      </p:sp>
      <p:sp>
        <p:nvSpPr>
          <p:cNvPr id="12" name="Freeform 12"/>
          <p:cNvSpPr/>
          <p:nvPr/>
        </p:nvSpPr>
        <p:spPr>
          <a:xfrm>
            <a:off x="774574" y="946584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4" y="0"/>
                </a:lnTo>
                <a:lnTo>
                  <a:pt x="2612584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98505" y="1905155"/>
            <a:ext cx="7589306" cy="7690310"/>
          </a:xfrm>
          <a:custGeom>
            <a:avLst/>
            <a:gdLst/>
            <a:ahLst/>
            <a:cxnLst/>
            <a:rect l="l" t="t" r="r" b="b"/>
            <a:pathLst>
              <a:path w="7589306" h="7690310">
                <a:moveTo>
                  <a:pt x="0" y="0"/>
                </a:moveTo>
                <a:lnTo>
                  <a:pt x="7589306" y="0"/>
                </a:lnTo>
                <a:lnTo>
                  <a:pt x="7589306" y="7690310"/>
                </a:lnTo>
                <a:lnTo>
                  <a:pt x="0" y="7690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" r="-591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C58AB6B-DE0E-5EB9-731E-69C1FEC4AB83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104900" y="1401203"/>
            <a:ext cx="8045160" cy="2869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577"/>
              </a:lnSpc>
            </a:pPr>
            <a:r>
              <a:rPr lang="en-US" sz="8250" b="1">
                <a:latin typeface="Segoe UI"/>
                <a:cs typeface="Segoe UI"/>
              </a:rPr>
              <a:t>Session Feedback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0" y="9183345"/>
            <a:ext cx="9144000" cy="1926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038725"/>
            <a:ext cx="7335661" cy="294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2"/>
              </a:lnSpc>
            </a:pPr>
            <a:r>
              <a:rPr lang="en-US" sz="2400" b="1" dirty="0">
                <a:latin typeface="Segoe UI Semibold"/>
                <a:cs typeface="Segoe UI Semibold"/>
              </a:rPr>
              <a:t>Session Track: </a:t>
            </a:r>
          </a:p>
          <a:p>
            <a:pPr>
              <a:lnSpc>
                <a:spcPts val="3872"/>
              </a:lnSpc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&amp; AI</a:t>
            </a:r>
          </a:p>
          <a:p>
            <a:pPr>
              <a:lnSpc>
                <a:spcPts val="3872"/>
              </a:lnSpc>
            </a:pPr>
            <a:r>
              <a:rPr lang="en-US" sz="2400" b="1" dirty="0">
                <a:latin typeface="Segoe UI Semibold"/>
                <a:cs typeface="Segoe UI Semibold"/>
              </a:rPr>
              <a:t>Session Name: </a:t>
            </a:r>
          </a:p>
          <a:p>
            <a:pPr>
              <a:lnSpc>
                <a:spcPts val="3872"/>
              </a:lnSpc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Guardians of the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Promptiverse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>
              <a:lnSpc>
                <a:spcPts val="3872"/>
              </a:lnSpc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Ensuring LLM Safety and Security</a:t>
            </a:r>
          </a:p>
          <a:p>
            <a:pPr>
              <a:lnSpc>
                <a:spcPts val="3872"/>
              </a:lnSpc>
            </a:pPr>
            <a:endParaRPr lang="en-US" sz="2400" dirty="0">
              <a:latin typeface="Segoe UI Semibold"/>
              <a:cs typeface="Segoe UI Semibold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2DE7DD16-04E8-9B31-900B-E270EF2DAFE9}"/>
              </a:ext>
            </a:extLst>
          </p:cNvPr>
          <p:cNvSpPr/>
          <p:nvPr/>
        </p:nvSpPr>
        <p:spPr>
          <a:xfrm>
            <a:off x="774574" y="9249508"/>
            <a:ext cx="3035426" cy="1179802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4" y="0"/>
                </a:lnTo>
                <a:lnTo>
                  <a:pt x="2612584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7398A08-580B-2F3F-F8D5-6CABB2B40C12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C7C40A-4C6A-2AEF-AB13-BBA918F0CD55}"/>
              </a:ext>
            </a:extLst>
          </p:cNvPr>
          <p:cNvGrpSpPr/>
          <p:nvPr/>
        </p:nvGrpSpPr>
        <p:grpSpPr>
          <a:xfrm>
            <a:off x="7811848" y="-328809"/>
            <a:ext cx="3134328" cy="3797412"/>
            <a:chOff x="7811848" y="-304490"/>
            <a:chExt cx="825502" cy="1000141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8C8BDFEE-3EA3-9DB5-D53A-D49565ADF6FA}"/>
                </a:ext>
              </a:extLst>
            </p:cNvPr>
            <p:cNvSpPr/>
            <p:nvPr/>
          </p:nvSpPr>
          <p:spPr>
            <a:xfrm>
              <a:off x="7811848" y="-218765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0288B0">
                    <a:alpha val="72000"/>
                  </a:srgbClr>
                </a:gs>
                <a:gs pos="100000">
                  <a:srgbClr val="196697">
                    <a:alpha val="72000"/>
                  </a:srgbClr>
                </a:gs>
              </a:gsLst>
              <a:lin ang="5400000"/>
            </a:gra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29FAD70B-1F08-47F4-E967-2DBE56B21AC3}"/>
                </a:ext>
              </a:extLst>
            </p:cNvPr>
            <p:cNvSpPr txBox="1"/>
            <p:nvPr/>
          </p:nvSpPr>
          <p:spPr>
            <a:xfrm>
              <a:off x="7811848" y="-304490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pic>
        <p:nvPicPr>
          <p:cNvPr id="13" name="Picture 12" descr="A qr code on a table&#10;&#10;Description automatically generated">
            <a:extLst>
              <a:ext uri="{FF2B5EF4-FFF2-40B4-BE49-F238E27FC236}">
                <a16:creationId xmlns:a16="http://schemas.microsoft.com/office/drawing/2014/main" id="{C1112A1B-5C5D-E870-DBC2-53708CFF1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" t="-275" r="186" b="-55"/>
          <a:stretch/>
        </p:blipFill>
        <p:spPr>
          <a:xfrm>
            <a:off x="8361989" y="-47365"/>
            <a:ext cx="9920638" cy="103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4207637" y="-6871386"/>
            <a:ext cx="16677963" cy="45630420"/>
          </a:xfrm>
          <a:custGeom>
            <a:avLst/>
            <a:gdLst/>
            <a:ahLst/>
            <a:cxnLst/>
            <a:rect l="l" t="t" r="r" b="b"/>
            <a:pathLst>
              <a:path w="16677963" h="45630420">
                <a:moveTo>
                  <a:pt x="16677963" y="0"/>
                </a:moveTo>
                <a:lnTo>
                  <a:pt x="0" y="0"/>
                </a:lnTo>
                <a:lnTo>
                  <a:pt x="0" y="45630420"/>
                </a:lnTo>
                <a:lnTo>
                  <a:pt x="16677963" y="45630420"/>
                </a:lnTo>
                <a:lnTo>
                  <a:pt x="166779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9766" y="269838"/>
            <a:ext cx="3593697" cy="1325278"/>
          </a:xfrm>
          <a:custGeom>
            <a:avLst/>
            <a:gdLst/>
            <a:ahLst/>
            <a:cxnLst/>
            <a:rect l="l" t="t" r="r" b="b"/>
            <a:pathLst>
              <a:path w="3593697" h="1325278">
                <a:moveTo>
                  <a:pt x="0" y="0"/>
                </a:moveTo>
                <a:lnTo>
                  <a:pt x="3593697" y="0"/>
                </a:lnTo>
                <a:lnTo>
                  <a:pt x="3593697" y="1325278"/>
                </a:lnTo>
                <a:lnTo>
                  <a:pt x="0" y="1325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28491" y="4054518"/>
            <a:ext cx="8189916" cy="124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7"/>
              </a:lnSpc>
            </a:pPr>
            <a:r>
              <a:rPr lang="en-US" sz="8497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6037" y="6465416"/>
            <a:ext cx="5059131" cy="31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2C3A7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Sammy Deprez</a:t>
            </a:r>
          </a:p>
          <a:p>
            <a:pPr algn="l">
              <a:lnSpc>
                <a:spcPts val="3500"/>
              </a:lnSpc>
            </a:pPr>
            <a:r>
              <a:rPr lang="it-IT" sz="2500" dirty="0">
                <a:solidFill>
                  <a:srgbClr val="2C3A7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Freelance Data &amp; AI Consultant</a:t>
            </a:r>
          </a:p>
          <a:p>
            <a:pPr algn="l">
              <a:lnSpc>
                <a:spcPts val="3500"/>
              </a:lnSpc>
            </a:pPr>
            <a:r>
              <a:rPr lang="it-IT" sz="2500" dirty="0">
                <a:solidFill>
                  <a:srgbClr val="2C3A7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 MVP</a:t>
            </a:r>
          </a:p>
          <a:p>
            <a:pPr algn="l">
              <a:lnSpc>
                <a:spcPts val="3500"/>
              </a:lnSpc>
            </a:pPr>
            <a:endParaRPr lang="it-IT" sz="2500" dirty="0">
              <a:solidFill>
                <a:srgbClr val="2C3A7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@sammydeprez</a:t>
            </a:r>
            <a:endParaRPr lang="en-US" sz="250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in/</a:t>
            </a:r>
            <a:r>
              <a:rPr lang="en-US" sz="2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sammydepre</a:t>
            </a:r>
            <a:r>
              <a:rPr lang="en-US" sz="2500" dirty="0" err="1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</a:t>
            </a:r>
            <a:endParaRPr lang="en-US" sz="250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ts val="3500"/>
              </a:lnSpc>
            </a:pPr>
            <a:endParaRPr lang="en-US" sz="2500" dirty="0">
              <a:solidFill>
                <a:srgbClr val="2C3A7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8E79591A-E105-285A-5D04-BE368AC00F51}"/>
              </a:ext>
            </a:extLst>
          </p:cNvPr>
          <p:cNvSpPr/>
          <p:nvPr/>
        </p:nvSpPr>
        <p:spPr>
          <a:xfrm>
            <a:off x="499766" y="269838"/>
            <a:ext cx="3593697" cy="1325278"/>
          </a:xfrm>
          <a:custGeom>
            <a:avLst/>
            <a:gdLst/>
            <a:ahLst/>
            <a:cxnLst/>
            <a:rect l="l" t="t" r="r" b="b"/>
            <a:pathLst>
              <a:path w="3593697" h="1325278">
                <a:moveTo>
                  <a:pt x="0" y="0"/>
                </a:moveTo>
                <a:lnTo>
                  <a:pt x="3593697" y="0"/>
                </a:lnTo>
                <a:lnTo>
                  <a:pt x="3593697" y="1325278"/>
                </a:lnTo>
                <a:lnTo>
                  <a:pt x="0" y="1325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7E4FE8B9-2F98-51B3-8FA7-5856837E715D}"/>
              </a:ext>
            </a:extLst>
          </p:cNvPr>
          <p:cNvSpPr txBox="1"/>
          <p:nvPr/>
        </p:nvSpPr>
        <p:spPr>
          <a:xfrm>
            <a:off x="1114926" y="1333500"/>
            <a:ext cx="15496674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7"/>
              </a:lnSpc>
            </a:pPr>
            <a:r>
              <a:rPr lang="en-US" sz="8497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TO OUR SPONSORS!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5135431F-4B83-4505-35D9-8E7503B94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689" y="8390199"/>
            <a:ext cx="2362008" cy="1171454"/>
          </a:xfrm>
          <a:prstGeom prst="rect">
            <a:avLst/>
          </a:prstGeom>
        </p:spPr>
      </p:pic>
      <p:pic>
        <p:nvPicPr>
          <p:cNvPr id="11" name="Billede 4" descr="Et billede, der indeholder Font/skrifttype, Grafik, grafisk design, plakat&#10;&#10;Automatisk genereret beskrivelse">
            <a:extLst>
              <a:ext uri="{FF2B5EF4-FFF2-40B4-BE49-F238E27FC236}">
                <a16:creationId xmlns:a16="http://schemas.microsoft.com/office/drawing/2014/main" id="{80AF62E4-06A4-A20D-C344-BD28D0476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086" y="6255152"/>
            <a:ext cx="3232150" cy="812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A277B3-54D9-7A4F-28E1-86A691A72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8825" y="8689223"/>
            <a:ext cx="2320720" cy="1096690"/>
          </a:xfrm>
          <a:prstGeom prst="rect">
            <a:avLst/>
          </a:prstGeom>
        </p:spPr>
      </p:pic>
      <p:pic>
        <p:nvPicPr>
          <p:cNvPr id="15" name="Picture 14" descr="A logo for a university&#10;&#10;Description automatically generated">
            <a:extLst>
              <a:ext uri="{FF2B5EF4-FFF2-40B4-BE49-F238E27FC236}">
                <a16:creationId xmlns:a16="http://schemas.microsoft.com/office/drawing/2014/main" id="{12B13C82-EDB5-0E1F-3847-58BAD149CE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983" y="5924524"/>
            <a:ext cx="3156891" cy="1676399"/>
          </a:xfrm>
          <a:prstGeom prst="rect">
            <a:avLst/>
          </a:prstGeom>
        </p:spPr>
      </p:pic>
      <p:pic>
        <p:nvPicPr>
          <p:cNvPr id="16" name="Picture 15" descr="A logo on a black background&#10;&#10;Description automatically generated">
            <a:extLst>
              <a:ext uri="{FF2B5EF4-FFF2-40B4-BE49-F238E27FC236}">
                <a16:creationId xmlns:a16="http://schemas.microsoft.com/office/drawing/2014/main" id="{2F02C376-C1F9-3E18-7F5B-8A7E1D2125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37368" r="23263" b="36686"/>
          <a:stretch/>
        </p:blipFill>
        <p:spPr>
          <a:xfrm>
            <a:off x="7924800" y="5741525"/>
            <a:ext cx="3796014" cy="1842091"/>
          </a:xfrm>
          <a:prstGeom prst="rect">
            <a:avLst/>
          </a:prstGeom>
        </p:spPr>
      </p:pic>
      <p:pic>
        <p:nvPicPr>
          <p:cNvPr id="17" name="Picture 16" descr="A logo for a computer revolution group&#10;&#10;Description automatically generated">
            <a:extLst>
              <a:ext uri="{FF2B5EF4-FFF2-40B4-BE49-F238E27FC236}">
                <a16:creationId xmlns:a16="http://schemas.microsoft.com/office/drawing/2014/main" id="{C328ADCF-2CB2-B6CF-D33C-B0DB841F5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32" y="7980744"/>
            <a:ext cx="4013884" cy="1992474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3EFA655-43CF-A2C8-1F4F-E065760178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7" y="3958810"/>
            <a:ext cx="4773592" cy="1317216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3D64DF2-E2C2-F2EF-1ECA-72A64A14F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8842" y="4081823"/>
            <a:ext cx="4050592" cy="1061112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905E16-2E8B-25C0-D0D3-BA358A3561C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34641" y="3591582"/>
            <a:ext cx="4616715" cy="20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0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4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11754" y="5039402"/>
            <a:ext cx="11482334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16"/>
              </a:lnSpc>
            </a:pPr>
            <a:r>
              <a:rPr lang="en-US" sz="5628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Guardians of the </a:t>
            </a:r>
            <a:r>
              <a:rPr lang="en-US" sz="5628" b="1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Promptiverse</a:t>
            </a:r>
            <a:r>
              <a:rPr lang="en-US" sz="5628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l">
              <a:lnSpc>
                <a:spcPts val="6416"/>
              </a:lnSpc>
            </a:pPr>
            <a:r>
              <a:rPr lang="en-US" sz="5628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Ensuring LLM Safety and Security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744" y="6941625"/>
            <a:ext cx="7219108" cy="25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2760" b="1" spc="55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Sammy Deprez</a:t>
            </a:r>
          </a:p>
          <a:p>
            <a:pPr algn="l">
              <a:lnSpc>
                <a:spcPts val="3147"/>
              </a:lnSpc>
            </a:pPr>
            <a:r>
              <a:rPr lang="en-US" sz="2400" spc="55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Freelance Data &amp; AI Consultant</a:t>
            </a:r>
          </a:p>
          <a:p>
            <a:pPr algn="l">
              <a:lnSpc>
                <a:spcPts val="3147"/>
              </a:lnSpc>
            </a:pPr>
            <a:r>
              <a:rPr lang="en-US" sz="2400" spc="55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AI MVP</a:t>
            </a: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1DB5D40C-008D-25F6-0CF1-F0BFA9E17804}"/>
              </a:ext>
            </a:extLst>
          </p:cNvPr>
          <p:cNvSpPr/>
          <p:nvPr/>
        </p:nvSpPr>
        <p:spPr>
          <a:xfrm flipH="1">
            <a:off x="2448237" y="-6438900"/>
            <a:ext cx="16677963" cy="45630420"/>
          </a:xfrm>
          <a:custGeom>
            <a:avLst/>
            <a:gdLst/>
            <a:ahLst/>
            <a:cxnLst/>
            <a:rect l="l" t="t" r="r" b="b"/>
            <a:pathLst>
              <a:path w="16677963" h="45630420">
                <a:moveTo>
                  <a:pt x="16677963" y="0"/>
                </a:moveTo>
                <a:lnTo>
                  <a:pt x="0" y="0"/>
                </a:lnTo>
                <a:lnTo>
                  <a:pt x="0" y="45630420"/>
                </a:lnTo>
                <a:lnTo>
                  <a:pt x="16677963" y="45630420"/>
                </a:lnTo>
                <a:lnTo>
                  <a:pt x="16677963" y="0"/>
                </a:lnTo>
                <a:close/>
              </a:path>
            </a:pathLst>
          </a:custGeom>
          <a:blipFill dpi="0" rotWithShape="1"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7266EEF8-AA62-5104-6212-7FF20E54FA9B}"/>
              </a:ext>
            </a:extLst>
          </p:cNvPr>
          <p:cNvSpPr/>
          <p:nvPr/>
        </p:nvSpPr>
        <p:spPr>
          <a:xfrm>
            <a:off x="0" y="38100"/>
            <a:ext cx="3429000" cy="1371600"/>
          </a:xfrm>
          <a:custGeom>
            <a:avLst/>
            <a:gdLst/>
            <a:ahLst/>
            <a:cxnLst/>
            <a:rect l="l" t="t" r="r" b="b"/>
            <a:pathLst>
              <a:path w="2473573" h="912200">
                <a:moveTo>
                  <a:pt x="0" y="0"/>
                </a:moveTo>
                <a:lnTo>
                  <a:pt x="2473573" y="0"/>
                </a:lnTo>
                <a:lnTo>
                  <a:pt x="2473573" y="912200"/>
                </a:lnTo>
                <a:lnTo>
                  <a:pt x="0" y="91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762636" y="2435384"/>
            <a:ext cx="5121796" cy="131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0"/>
              </a:lnSpc>
            </a:pPr>
            <a:r>
              <a:rPr lang="en-US" sz="9699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34061" y="5038725"/>
            <a:ext cx="7256878" cy="344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872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</a:p>
          <a:p>
            <a:pPr marL="457200" indent="-457200" algn="l">
              <a:lnSpc>
                <a:spcPts val="3872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Solutions</a:t>
            </a:r>
          </a:p>
          <a:p>
            <a:pPr marL="914400" lvl="1" indent="-457200">
              <a:lnSpc>
                <a:spcPts val="3872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Safety</a:t>
            </a:r>
          </a:p>
          <a:p>
            <a:pPr marL="1371600" lvl="2" indent="-457200">
              <a:lnSpc>
                <a:spcPts val="3872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Prompt Shields</a:t>
            </a:r>
          </a:p>
          <a:p>
            <a:pPr marL="1371600" lvl="2" indent="-457200">
              <a:lnSpc>
                <a:spcPts val="3872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Groundedness</a:t>
            </a: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lnSpc>
                <a:spcPts val="3872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Guardrails</a:t>
            </a:r>
          </a:p>
          <a:p>
            <a:pPr marL="914400" lvl="1" indent="-457200">
              <a:lnSpc>
                <a:spcPts val="3872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Instructor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61699" y="5267325"/>
            <a:ext cx="9450080" cy="14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93"/>
              </a:lnSpc>
            </a:pPr>
            <a:r>
              <a:rPr lang="en-US" sz="10086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6" name="AutoShape 6"/>
          <p:cNvSpPr/>
          <p:nvPr/>
        </p:nvSpPr>
        <p:spPr>
          <a:xfrm>
            <a:off x="1461699" y="7196535"/>
            <a:ext cx="709819" cy="0"/>
          </a:xfrm>
          <a:prstGeom prst="line">
            <a:avLst/>
          </a:prstGeom>
          <a:ln w="85725" cap="flat">
            <a:solidFill>
              <a:srgbClr val="1F87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15240000" y="7734301"/>
            <a:ext cx="3134328" cy="2592411"/>
            <a:chOff x="0" y="0"/>
            <a:chExt cx="825502" cy="9144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95C6D9">
                    <a:alpha val="72000"/>
                  </a:srgbClr>
                </a:gs>
                <a:gs pos="100000">
                  <a:srgbClr val="4097B8">
                    <a:alpha val="7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3816314" y="9258300"/>
            <a:ext cx="3134328" cy="1028699"/>
            <a:chOff x="0" y="0"/>
            <a:chExt cx="825502" cy="9144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95C6D9">
                    <a:alpha val="89000"/>
                  </a:srgbClr>
                </a:gs>
                <a:gs pos="100000">
                  <a:srgbClr val="4097B8">
                    <a:alpha val="89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H="1" flipV="1">
            <a:off x="533400" y="-1"/>
            <a:ext cx="47857" cy="10559257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F85B6399-21CF-DFDF-876B-8446A0786858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153364"/>
            <a:ext cx="834118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743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Free?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815AA68-83CE-2773-1DDA-FF934D818A8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D9B94-430D-2183-D8DC-AABD491BC8C1}"/>
              </a:ext>
            </a:extLst>
          </p:cNvPr>
          <p:cNvSpPr txBox="1"/>
          <p:nvPr/>
        </p:nvSpPr>
        <p:spPr>
          <a:xfrm>
            <a:off x="6029237" y="4481780"/>
            <a:ext cx="62295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When its ‘</a:t>
            </a:r>
            <a:r>
              <a:rPr lang="en-US" sz="4400" b="1" dirty="0"/>
              <a:t>free</a:t>
            </a:r>
            <a:r>
              <a:rPr lang="en-US" sz="4400" dirty="0"/>
              <a:t>’ </a:t>
            </a:r>
          </a:p>
          <a:p>
            <a:pPr algn="ctr"/>
            <a:r>
              <a:rPr lang="en-US" sz="4400" dirty="0"/>
              <a:t>then you are the ‘</a:t>
            </a:r>
            <a:r>
              <a:rPr lang="en-US" sz="4400" b="1" dirty="0"/>
              <a:t>product</a:t>
            </a:r>
            <a:r>
              <a:rPr lang="en-US" sz="4400" dirty="0"/>
              <a:t>’</a:t>
            </a:r>
            <a:endParaRPr lang="LID4096" sz="4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153364"/>
            <a:ext cx="834118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743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LLM goes Rogue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815AA68-83CE-2773-1DDA-FF934D818A8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D2C4B6-7863-974C-A4AA-852BD1556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927" y="5319484"/>
            <a:ext cx="6310519" cy="35902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CEEF2C-F55E-5841-FA69-0C57375EA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22909">
            <a:off x="1689048" y="3962927"/>
            <a:ext cx="7023186" cy="15504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D613F9-7955-6684-E298-E277A4A763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55" r="9393"/>
          <a:stretch/>
        </p:blipFill>
        <p:spPr>
          <a:xfrm rot="1065793">
            <a:off x="9878269" y="2871624"/>
            <a:ext cx="7705723" cy="24579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2EC784-04A0-B217-2514-4CC4315307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01179">
            <a:off x="9546026" y="5050679"/>
            <a:ext cx="7405626" cy="11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153364"/>
            <a:ext cx="834118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743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LLM Application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815AA68-83CE-2773-1DDA-FF934D818A8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Graphic 7" descr="Artificial Intelligence outline">
            <a:extLst>
              <a:ext uri="{FF2B5EF4-FFF2-40B4-BE49-F238E27FC236}">
                <a16:creationId xmlns:a16="http://schemas.microsoft.com/office/drawing/2014/main" id="{A20EC0C4-CF19-624F-6775-769122E54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6223" y="4816321"/>
            <a:ext cx="1759907" cy="1759907"/>
          </a:xfrm>
          <a:prstGeom prst="rect">
            <a:avLst/>
          </a:prstGeom>
        </p:spPr>
      </p:pic>
      <p:pic>
        <p:nvPicPr>
          <p:cNvPr id="14" name="Graphic 13" descr="User outline">
            <a:extLst>
              <a:ext uri="{FF2B5EF4-FFF2-40B4-BE49-F238E27FC236}">
                <a16:creationId xmlns:a16="http://schemas.microsoft.com/office/drawing/2014/main" id="{BBECF218-2315-C1A2-01F3-8D0935111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8132" y="4756822"/>
            <a:ext cx="1878903" cy="1878903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C77D9C9A-BAC9-851F-E810-E797E22F8C7A}"/>
              </a:ext>
            </a:extLst>
          </p:cNvPr>
          <p:cNvSpPr/>
          <p:nvPr/>
        </p:nvSpPr>
        <p:spPr>
          <a:xfrm>
            <a:off x="7659664" y="5505646"/>
            <a:ext cx="3093929" cy="38125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ABA7E-1784-667B-90DB-D6CE60FBF99A}"/>
              </a:ext>
            </a:extLst>
          </p:cNvPr>
          <p:cNvSpPr txBox="1"/>
          <p:nvPr/>
        </p:nvSpPr>
        <p:spPr>
          <a:xfrm>
            <a:off x="6275907" y="6516728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</a:t>
            </a:r>
            <a:endParaRPr lang="LID4096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1DC0E5-53CA-8848-D067-128E05E7B86E}"/>
              </a:ext>
            </a:extLst>
          </p:cNvPr>
          <p:cNvSpPr txBox="1"/>
          <p:nvPr/>
        </p:nvSpPr>
        <p:spPr>
          <a:xfrm>
            <a:off x="11248744" y="6576228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LLM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05889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9439" y="-246276"/>
            <a:ext cx="2339722" cy="10533276"/>
            <a:chOff x="0" y="0"/>
            <a:chExt cx="616223" cy="2774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223" cy="2774196"/>
            </a:xfrm>
            <a:custGeom>
              <a:avLst/>
              <a:gdLst/>
              <a:ahLst/>
              <a:cxnLst/>
              <a:rect l="l" t="t" r="r" b="b"/>
              <a:pathLst>
                <a:path w="616223" h="2774196">
                  <a:moveTo>
                    <a:pt x="0" y="0"/>
                  </a:moveTo>
                  <a:lnTo>
                    <a:pt x="616223" y="0"/>
                  </a:lnTo>
                  <a:lnTo>
                    <a:pt x="616223" y="2774196"/>
                  </a:lnTo>
                  <a:lnTo>
                    <a:pt x="0" y="2774196"/>
                  </a:lnTo>
                  <a:close/>
                </a:path>
              </a:pathLst>
            </a:custGeom>
            <a:gradFill rotWithShape="1">
              <a:gsLst>
                <a:gs pos="0">
                  <a:srgbClr val="1F87C9">
                    <a:alpha val="52000"/>
                  </a:srgbClr>
                </a:gs>
                <a:gs pos="50000">
                  <a:srgbClr val="95C6D9">
                    <a:alpha val="52000"/>
                  </a:srgbClr>
                </a:gs>
                <a:gs pos="100000">
                  <a:srgbClr val="C8E1E7">
                    <a:alpha val="5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223" cy="2812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6178" y="2637699"/>
            <a:ext cx="800349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743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Content Safety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5146" y="4824472"/>
            <a:ext cx="5983883" cy="226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Detection of Harmful Content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Safety for Foundation Models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Customizable Content Filters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Seamless Integration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and Compliance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7EFD215-B5B8-6E73-91AB-877F363E6DB4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9439" y="-246276"/>
            <a:ext cx="2339722" cy="10533276"/>
            <a:chOff x="0" y="0"/>
            <a:chExt cx="616223" cy="2774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223" cy="2774196"/>
            </a:xfrm>
            <a:custGeom>
              <a:avLst/>
              <a:gdLst/>
              <a:ahLst/>
              <a:cxnLst/>
              <a:rect l="l" t="t" r="r" b="b"/>
              <a:pathLst>
                <a:path w="616223" h="2774196">
                  <a:moveTo>
                    <a:pt x="0" y="0"/>
                  </a:moveTo>
                  <a:lnTo>
                    <a:pt x="616223" y="0"/>
                  </a:lnTo>
                  <a:lnTo>
                    <a:pt x="616223" y="2774196"/>
                  </a:lnTo>
                  <a:lnTo>
                    <a:pt x="0" y="2774196"/>
                  </a:lnTo>
                  <a:close/>
                </a:path>
              </a:pathLst>
            </a:custGeom>
            <a:gradFill rotWithShape="1">
              <a:gsLst>
                <a:gs pos="0">
                  <a:srgbClr val="1F87C9">
                    <a:alpha val="52000"/>
                  </a:srgbClr>
                </a:gs>
                <a:gs pos="50000">
                  <a:srgbClr val="95C6D9">
                    <a:alpha val="52000"/>
                  </a:srgbClr>
                </a:gs>
                <a:gs pos="100000">
                  <a:srgbClr val="C8E1E7">
                    <a:alpha val="5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223" cy="2812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6178" y="2637699"/>
            <a:ext cx="800349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743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Guardrails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5146" y="4824472"/>
            <a:ext cx="5983883" cy="272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 Guardrails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Topical Guardrails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Jailbreaking Detection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Prompt Injection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Guardrails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Validate generated content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7EFD215-B5B8-6E73-91AB-877F363E6DB4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81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Office PowerPoint</Application>
  <PresentationFormat>Custom</PresentationFormat>
  <Paragraphs>97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Aptos</vt:lpstr>
      <vt:lpstr>Arial</vt:lpstr>
      <vt:lpstr>Calibri</vt:lpstr>
      <vt:lpstr>Segoe UI</vt:lpstr>
      <vt:lpstr>Segoe UI Light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Presentation Light Mode</dc:title>
  <dc:creator>Joylynn Kirui</dc:creator>
  <cp:lastModifiedBy>Deprez Sammy</cp:lastModifiedBy>
  <cp:revision>2</cp:revision>
  <dcterms:created xsi:type="dcterms:W3CDTF">2006-08-16T00:00:00Z</dcterms:created>
  <dcterms:modified xsi:type="dcterms:W3CDTF">2024-07-24T21:12:34Z</dcterms:modified>
  <dc:identifier>DAGEueTjBdo</dc:identifier>
</cp:coreProperties>
</file>